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56" r:id="rId3"/>
    <p:sldId id="268" r:id="rId4"/>
    <p:sldId id="267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71" r:id="rId16"/>
    <p:sldId id="269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68" d="100"/>
          <a:sy n="68" d="100"/>
        </p:scale>
        <p:origin x="3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E6DBB6A-0430-43DD-9B92-F401B05EE3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E0B13B50-6902-4FA3-8ED0-91F08EDC86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9A98E09-7816-49D8-8040-A7D307B97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D64AD-3738-4827-8250-98792DC5C7E8}" type="datetimeFigureOut">
              <a:rPr lang="zh-TW" altLang="en-US" smtClean="0"/>
              <a:t>2020/7/7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0050C57-442B-4449-8980-3815E5622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4AA96F8-1D76-4E45-AB28-5E6499F3E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B5CF-668B-41D2-B0F7-74A9DE179E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95248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27CC54B-015D-497C-989C-09884A1D3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98AF473-F8D2-4383-9D66-A77524E776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9C6E306-83F2-4E03-B54B-653703948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D64AD-3738-4827-8250-98792DC5C7E8}" type="datetimeFigureOut">
              <a:rPr lang="zh-TW" altLang="en-US" smtClean="0"/>
              <a:t>2020/7/7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ACA35EB-BF7D-400C-B0DF-70482065C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FB7525E-03E7-40DE-83B0-C38ED0559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B5CF-668B-41D2-B0F7-74A9DE179E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4261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FE07C63D-63C6-4807-8358-3161648684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560334B4-3EA4-401E-86B4-13A1E17D07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6B6AECF-7B14-4F53-8836-92B1A3217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D64AD-3738-4827-8250-98792DC5C7E8}" type="datetimeFigureOut">
              <a:rPr lang="zh-TW" altLang="en-US" smtClean="0"/>
              <a:t>2020/7/7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5977712-4F0F-44E6-A423-AA7B93601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EB3D0F7-0FD5-4E38-8763-91EA8F851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B5CF-668B-41D2-B0F7-74A9DE179E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2101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98DDFF1-1A1C-47DF-8473-480A7F33D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A90E604-D46E-45C4-B4A8-F7A80C1FD7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FFF172C-57AC-4ED6-BE9C-604C46AE3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D64AD-3738-4827-8250-98792DC5C7E8}" type="datetimeFigureOut">
              <a:rPr lang="zh-TW" altLang="en-US" smtClean="0"/>
              <a:t>2020/7/7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2B3302A-AE9E-441E-9188-10191A2C4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9B4C466-F6AD-41A6-ACA9-6FF8D7750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B5CF-668B-41D2-B0F7-74A9DE179E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0525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1C6E7D8-FDBD-4069-B1EE-D6F3BE061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EA6D751-3F5D-494B-A16B-3A164EC63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848E00F-6D49-4EE9-9708-5AB1FE572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D64AD-3738-4827-8250-98792DC5C7E8}" type="datetimeFigureOut">
              <a:rPr lang="zh-TW" altLang="en-US" smtClean="0"/>
              <a:t>2020/7/7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5D16C9D-66DD-4C97-B7CD-A2AE3FEC5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14FB15A-FC94-4C8D-A55B-90E4CBE8F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B5CF-668B-41D2-B0F7-74A9DE179E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3003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C19E0BB-0093-4526-8C3F-0F76F4C41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DA04C08-440F-4385-8884-84ECF0B83B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6CEBBDF1-851A-41E5-96DB-AC23B25B8D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EC756AA-8BA5-4DC3-B600-6D840EDAB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D64AD-3738-4827-8250-98792DC5C7E8}" type="datetimeFigureOut">
              <a:rPr lang="zh-TW" altLang="en-US" smtClean="0"/>
              <a:t>2020/7/7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7864A1E-74EE-4AF4-8AAD-D6C78635A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ABF05CB-4090-4C1B-BC41-4048CE6BE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B5CF-668B-41D2-B0F7-74A9DE179E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8183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B8DAD25-23A6-4241-A648-87CC4CBE4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74D5B57-755E-48CA-88B8-23543B77E9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C2C3F91-67EF-4F2E-B60E-559D2255D9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F0FC543-D55B-4F99-ABE5-3794F30C28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9E33F767-F705-4BDE-9E88-4F906D20D1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998DEB9C-16B8-4815-B5CB-9339748BF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D64AD-3738-4827-8250-98792DC5C7E8}" type="datetimeFigureOut">
              <a:rPr lang="zh-TW" altLang="en-US" smtClean="0"/>
              <a:t>2020/7/7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C123CC42-72CA-4FE0-B0EE-6501DDDA4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C56CCEFF-F940-4BA1-B1B2-31EA3C62A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B5CF-668B-41D2-B0F7-74A9DE179E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669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9BB865D-A387-40EE-B392-1A1474924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061F97E-533A-4CD3-94FC-E31B6C2A5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D64AD-3738-4827-8250-98792DC5C7E8}" type="datetimeFigureOut">
              <a:rPr lang="zh-TW" altLang="en-US" smtClean="0"/>
              <a:t>2020/7/7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0469D4F1-9F4D-4C31-8CBB-0F50863CD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8B641F45-F06F-4799-AE25-1CAE4E7CC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B5CF-668B-41D2-B0F7-74A9DE179E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58842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084D6FF6-637F-4B3C-91F6-6F958C5C6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D64AD-3738-4827-8250-98792DC5C7E8}" type="datetimeFigureOut">
              <a:rPr lang="zh-TW" altLang="en-US" smtClean="0"/>
              <a:t>2020/7/7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59DD4C76-3749-4DAF-B5E3-8C42C2B35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54FAFCE-E0D3-407A-A21D-220735BDA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B5CF-668B-41D2-B0F7-74A9DE179E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4573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FB1246D-6B36-4289-99B8-B264175AE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49B3F46-EB19-451F-94EB-FBE0484FA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87E2F703-2371-4EB5-8C98-E9511F44E5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A1C3CF8-9249-4DF1-A157-E898D4A98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D64AD-3738-4827-8250-98792DC5C7E8}" type="datetimeFigureOut">
              <a:rPr lang="zh-TW" altLang="en-US" smtClean="0"/>
              <a:t>2020/7/7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6F96215-52A9-4D8C-8ED0-E07ABE3E8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17CEA35-BBE1-40C0-AB5C-485D0F054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B5CF-668B-41D2-B0F7-74A9DE179E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3776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5E39D1D-08EA-4053-A3E7-EDE74A001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47FE9AF3-DE75-43FA-B5D9-70D4054888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F6D7B837-E41A-4191-8EF2-7917CD1227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1D25E47-2110-4F08-A3E0-B1A1AC0E4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D64AD-3738-4827-8250-98792DC5C7E8}" type="datetimeFigureOut">
              <a:rPr lang="zh-TW" altLang="en-US" smtClean="0"/>
              <a:t>2020/7/7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FC9092D-4C7A-4BA5-B512-AF69E8A35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F143C0F-1E77-46BF-BB56-418243EA6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7B5CF-668B-41D2-B0F7-74A9DE179E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4151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0C16C103-C682-4032-8EB9-C1A92FB80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3BAD053-CB80-4A22-A56D-8A9A749A36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CA3C56A-EA8E-4E17-8993-D40F253311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3D64AD-3738-4827-8250-98792DC5C7E8}" type="datetimeFigureOut">
              <a:rPr lang="zh-TW" altLang="en-US" smtClean="0"/>
              <a:t>2020/7/7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3072E1D-9BEC-4DDB-8E44-AA9D1D3A1B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6506633-36A6-4CE7-9C0A-BA0BCF38AF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C7B5CF-668B-41D2-B0F7-74A9DE179E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6963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zh.wikipedia.org/wiki/%E5%85%AC%E5%88%86" TargetMode="External"/><Relationship Id="rId3" Type="http://schemas.openxmlformats.org/officeDocument/2006/relationships/image" Target="../media/image51.png"/><Relationship Id="rId7" Type="http://schemas.openxmlformats.org/officeDocument/2006/relationships/hyperlink" Target="https://zh.wikipedia.org/wiki/%E5%85%AC%E9%87%8C" TargetMode="Externa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zh.wikipedia.org/wiki/%E8%8B%B1%E5%AF%B8" TargetMode="External"/><Relationship Id="rId5" Type="http://schemas.openxmlformats.org/officeDocument/2006/relationships/hyperlink" Target="https://zh.wikipedia.org/wiki/%E8%8B%B1%E5%B0%BA" TargetMode="External"/><Relationship Id="rId10" Type="http://schemas.openxmlformats.org/officeDocument/2006/relationships/hyperlink" Target="https://zh.wikipedia.org/wiki/%E5%85%AC%E5%B0%BA" TargetMode="External"/><Relationship Id="rId4" Type="http://schemas.openxmlformats.org/officeDocument/2006/relationships/hyperlink" Target="https://zh.wikipedia.org/wiki/%E7%A2%BC" TargetMode="External"/><Relationship Id="rId9" Type="http://schemas.openxmlformats.org/officeDocument/2006/relationships/hyperlink" Target="https://zh.wikipedia.org/wiki/%E5%85%AC%E5%AF%B8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9.emf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emf"/><Relationship Id="rId5" Type="http://schemas.openxmlformats.org/officeDocument/2006/relationships/image" Target="../media/image57.emf"/><Relationship Id="rId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7" Type="http://schemas.openxmlformats.org/officeDocument/2006/relationships/image" Target="../media/image65.emf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emf"/><Relationship Id="rId5" Type="http://schemas.openxmlformats.org/officeDocument/2006/relationships/image" Target="../media/image63.emf"/><Relationship Id="rId4" Type="http://schemas.openxmlformats.org/officeDocument/2006/relationships/image" Target="../media/image62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7" Type="http://schemas.openxmlformats.org/officeDocument/2006/relationships/image" Target="../media/image17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emf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946DADFF-C3F2-4BEA-BC0F-2AE9192375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5882" y="2473049"/>
            <a:ext cx="9078154" cy="135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5833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24011F22-807C-4137-9AA9-0CF3E474B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756" y="107114"/>
            <a:ext cx="10937174" cy="3168869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1F87002E-3B99-4671-8317-6BAD09858D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889" y="3747102"/>
            <a:ext cx="10790476" cy="2047619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39B22CA5-421F-4535-99AD-2F2FD535354C}"/>
              </a:ext>
            </a:extLst>
          </p:cNvPr>
          <p:cNvSpPr/>
          <p:nvPr/>
        </p:nvSpPr>
        <p:spPr>
          <a:xfrm>
            <a:off x="7058707" y="524884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豬鞭草</a:t>
            </a:r>
          </a:p>
        </p:txBody>
      </p:sp>
    </p:spTree>
    <p:extLst>
      <p:ext uri="{BB962C8B-B14F-4D97-AF65-F5344CB8AC3E}">
        <p14:creationId xmlns:p14="http://schemas.microsoft.com/office/powerpoint/2010/main" val="7834782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84BB98A4-FC54-43E8-B58B-4547963277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997" y="3122844"/>
            <a:ext cx="10382250" cy="165735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D698CF4A-3047-406A-B258-160EE54818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33" y="124362"/>
            <a:ext cx="11933333" cy="2666667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5D5E0005-F66F-4225-80D9-B4DEAA06DF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441" y="4621938"/>
            <a:ext cx="5705475" cy="193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178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7C342C53-9D94-40A2-80D1-57855F3E10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6447" y="1997436"/>
            <a:ext cx="6138712" cy="4260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8256E786-B8FF-4698-95E6-366E490AC0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07" y="140062"/>
            <a:ext cx="11287125" cy="1857375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F1EB7ACF-09AB-4F25-A839-C287AF0321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845" y="2119744"/>
            <a:ext cx="2831769" cy="575953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35927B15-C4DA-4322-A32A-C70185AAE7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386" y="2608454"/>
            <a:ext cx="3952823" cy="47913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03D1C949-D976-47DE-B822-0835E763C7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2514" y="3184407"/>
            <a:ext cx="1316956" cy="754064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7B374F23-677A-44D3-9FD1-CE3B4481093D}"/>
              </a:ext>
            </a:extLst>
          </p:cNvPr>
          <p:cNvSpPr txBox="1"/>
          <p:nvPr/>
        </p:nvSpPr>
        <p:spPr>
          <a:xfrm>
            <a:off x="356841" y="3184407"/>
            <a:ext cx="15669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地球自轉一周</a:t>
            </a:r>
            <a:r>
              <a:rPr lang="en-US" altLang="zh-TW" dirty="0"/>
              <a:t>(360</a:t>
            </a:r>
            <a:r>
              <a:rPr lang="en-US" altLang="zh-TW" baseline="30000" dirty="0"/>
              <a:t>o</a:t>
            </a:r>
            <a:r>
              <a:rPr lang="en-US" altLang="zh-TW" dirty="0"/>
              <a:t>)24</a:t>
            </a:r>
            <a:r>
              <a:rPr lang="zh-TW" altLang="en-US" dirty="0"/>
              <a:t>小時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48C6931A-E83B-4030-A353-A6A82EB4A8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4386" y="4117614"/>
            <a:ext cx="5250548" cy="900094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AEBF2799-77CA-4E79-8095-A3E822A9C9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06085" y="2291034"/>
            <a:ext cx="1076325" cy="361950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26DB79C4-AFF6-4817-ACF2-728A252939C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9863" y="5099279"/>
            <a:ext cx="1352039" cy="454668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FF30722C-DD31-46E2-BF7F-3130B015BC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3803" y="5125441"/>
            <a:ext cx="2831769" cy="575953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8072A418-6025-4DF2-92A8-21CBDCA4C79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96536" y="5159922"/>
            <a:ext cx="1623814" cy="454668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4ADF3047-B929-4CEB-B22E-E8971033DA2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0508" y="5717859"/>
            <a:ext cx="4813816" cy="742318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F466FE69-F61D-4A6F-A189-78D91B5F74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57082" y="6307591"/>
            <a:ext cx="1047619" cy="37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67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558DE28D-6BE6-4934-9689-7AAAD25D00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372" y="258755"/>
            <a:ext cx="11803155" cy="1641297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753A9971-D4B8-45D1-AF6F-BA4566828F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8663" y="2424296"/>
            <a:ext cx="6303057" cy="2408961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A81BE0C9-BF49-46F3-A76F-E326097832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0551" y="4376114"/>
            <a:ext cx="1592531" cy="742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1989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963E24D7-D72D-46F3-8996-8A3E37179E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6111" y="5218695"/>
            <a:ext cx="1037680" cy="451893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A31C100D-1B8C-45D5-B5BD-D981EEEE93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209" y="158353"/>
            <a:ext cx="10723809" cy="2571429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C5F19822-41AD-42D8-847F-0ED999624D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861" y="2647266"/>
            <a:ext cx="8194500" cy="2584675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C45A3C86-667C-48B0-9AF7-AD6161176C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5435" y="4712651"/>
            <a:ext cx="4923809" cy="209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67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方塊 7">
            <a:extLst>
              <a:ext uri="{FF2B5EF4-FFF2-40B4-BE49-F238E27FC236}">
                <a16:creationId xmlns:a16="http://schemas.microsoft.com/office/drawing/2014/main" id="{96BFF9A2-05BB-4859-B15C-99F74473D0AC}"/>
              </a:ext>
            </a:extLst>
          </p:cNvPr>
          <p:cNvSpPr txBox="1"/>
          <p:nvPr/>
        </p:nvSpPr>
        <p:spPr>
          <a:xfrm>
            <a:off x="1235034" y="451262"/>
            <a:ext cx="851460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GlowScript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3.0 </a:t>
            </a:r>
            <a:r>
              <a:rPr lang="en-US" altLang="zh-TW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VPython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scene = display(width=800, height=800, center=vector(1, 1, 1),</a:t>
            </a:r>
          </a:p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background=vector(0.2,0.2,0.4))</a:t>
            </a:r>
          </a:p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box(pos=vector(0,-0.8,0),axis=vector(1,0,1),width=5, length=6,</a:t>
            </a:r>
          </a:p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height=0.7,  up=vector(0,1,0),color=</a:t>
            </a:r>
            <a:r>
              <a:rPr lang="en-US" altLang="zh-TW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vec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(1,1,1))</a:t>
            </a:r>
          </a:p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box(pos=vector(0,0,0),axis=vector(1,0,1),width=0.8, length=2.5,</a:t>
            </a:r>
          </a:p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height=0.2,  up=vector(-0.5,0.5,0.5),color=</a:t>
            </a:r>
            <a:r>
              <a:rPr lang="en-US" altLang="zh-TW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vec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(0.2,0.5,0.5))</a:t>
            </a:r>
          </a:p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box(pos=vector(0.2,-0.2,-0.2),axis=vector(1,0,1),width=2, length=5,</a:t>
            </a:r>
          </a:p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height=0.4,  up=vector(-0.5,0.5,0.5),color=</a:t>
            </a:r>
            <a:r>
              <a:rPr lang="en-US" altLang="zh-TW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vec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(0.2,0.6,0.2))</a:t>
            </a:r>
            <a:endParaRPr lang="zh-TW" altLang="en-US" dirty="0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6119C48A-C7F3-430E-9011-CC3E1E9EE9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2812" y="3758918"/>
            <a:ext cx="4923809" cy="209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6162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83BBE52D-BD99-42ED-B108-3F85280A24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904" y="145177"/>
            <a:ext cx="10971428" cy="120000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F3591286-BD4E-44BF-B22C-F71B42A3BE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2071" y="2805111"/>
            <a:ext cx="7254136" cy="2582564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D3F5BDE7-68A3-4830-AC60-5866C86A117A}"/>
              </a:ext>
            </a:extLst>
          </p:cNvPr>
          <p:cNvSpPr txBox="1"/>
          <p:nvPr/>
        </p:nvSpPr>
        <p:spPr>
          <a:xfrm>
            <a:off x="1436915" y="1531919"/>
            <a:ext cx="8348354" cy="11414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400" dirty="0"/>
              <a:t>1 </a:t>
            </a:r>
            <a:r>
              <a:rPr lang="zh-TW" altLang="en-US" sz="2400" dirty="0"/>
              <a:t>英里 </a:t>
            </a:r>
            <a:r>
              <a:rPr lang="en-US" altLang="zh-TW" sz="2400" dirty="0"/>
              <a:t>= 1,760 </a:t>
            </a:r>
            <a:r>
              <a:rPr lang="zh-TW" altLang="en-US" sz="2400" dirty="0">
                <a:hlinkClick r:id="rId4" tooltip="碼"/>
              </a:rPr>
              <a:t>碼</a:t>
            </a:r>
            <a:r>
              <a:rPr lang="zh-TW" altLang="en-US" sz="2400" dirty="0"/>
              <a:t> </a:t>
            </a:r>
            <a:r>
              <a:rPr lang="en-US" altLang="zh-TW" sz="2400" dirty="0"/>
              <a:t>= 5,280 </a:t>
            </a:r>
            <a:r>
              <a:rPr lang="zh-TW" altLang="en-US" sz="2400" dirty="0">
                <a:hlinkClick r:id="rId5" tooltip="英尺"/>
              </a:rPr>
              <a:t>英尺</a:t>
            </a:r>
            <a:r>
              <a:rPr lang="zh-TW" altLang="en-US" sz="2400" dirty="0"/>
              <a:t> </a:t>
            </a:r>
            <a:r>
              <a:rPr lang="en-US" altLang="zh-TW" sz="2400" dirty="0"/>
              <a:t>= 63,360 </a:t>
            </a:r>
            <a:r>
              <a:rPr lang="zh-TW" altLang="en-US" sz="2400" dirty="0">
                <a:hlinkClick r:id="rId6" tooltip="英寸"/>
              </a:rPr>
              <a:t>英寸</a:t>
            </a:r>
            <a:r>
              <a:rPr lang="zh-TW" altLang="en-US" sz="2400" dirty="0"/>
              <a:t> </a:t>
            </a:r>
            <a:r>
              <a:rPr lang="en-US" altLang="zh-TW" sz="2400" dirty="0"/>
              <a:t>= 1.609344 </a:t>
            </a:r>
            <a:r>
              <a:rPr lang="zh-TW" altLang="en-US" sz="2400" dirty="0">
                <a:hlinkClick r:id="rId7" tooltip="公里"/>
              </a:rPr>
              <a:t>公里</a:t>
            </a:r>
            <a:endParaRPr lang="en-US" altLang="zh-TW" sz="2400" dirty="0"/>
          </a:p>
          <a:p>
            <a:pPr>
              <a:lnSpc>
                <a:spcPct val="150000"/>
              </a:lnSpc>
            </a:pPr>
            <a:r>
              <a:rPr lang="en-US" altLang="zh-TW" sz="2400" dirty="0"/>
              <a:t>1</a:t>
            </a:r>
            <a:r>
              <a:rPr lang="zh-TW" altLang="en-US" sz="2400" dirty="0"/>
              <a:t>英呎 </a:t>
            </a:r>
            <a:r>
              <a:rPr lang="en-US" altLang="zh-TW" sz="2400" dirty="0"/>
              <a:t>= 12</a:t>
            </a:r>
            <a:r>
              <a:rPr lang="zh-TW" altLang="en-US" sz="2400" dirty="0">
                <a:hlinkClick r:id="rId6" tooltip="英吋"/>
              </a:rPr>
              <a:t>英吋</a:t>
            </a:r>
            <a:r>
              <a:rPr lang="zh-TW" altLang="en-US" sz="2400" dirty="0"/>
              <a:t> </a:t>
            </a:r>
            <a:r>
              <a:rPr lang="en-US" altLang="zh-TW" sz="2400" dirty="0"/>
              <a:t>= 30.48</a:t>
            </a:r>
            <a:r>
              <a:rPr lang="zh-TW" altLang="en-US" sz="2400" dirty="0">
                <a:hlinkClick r:id="rId8" tooltip="公分"/>
              </a:rPr>
              <a:t>公分</a:t>
            </a:r>
            <a:r>
              <a:rPr lang="zh-TW" altLang="en-US" sz="2400" dirty="0"/>
              <a:t> </a:t>
            </a:r>
            <a:r>
              <a:rPr lang="en-US" altLang="zh-TW" sz="2400" dirty="0"/>
              <a:t>= 3.048</a:t>
            </a:r>
            <a:r>
              <a:rPr lang="zh-TW" altLang="en-US" sz="2400" dirty="0">
                <a:hlinkClick r:id="rId9" tooltip="公寸"/>
              </a:rPr>
              <a:t>公寸</a:t>
            </a:r>
            <a:r>
              <a:rPr lang="zh-TW" altLang="en-US" sz="2400" dirty="0"/>
              <a:t> </a:t>
            </a:r>
            <a:r>
              <a:rPr lang="en-US" altLang="zh-TW" sz="2400" dirty="0"/>
              <a:t>= 0.3048</a:t>
            </a:r>
            <a:r>
              <a:rPr lang="zh-TW" altLang="en-US" sz="2400" dirty="0">
                <a:hlinkClick r:id="rId10" tooltip="公尺"/>
              </a:rPr>
              <a:t>公尺</a:t>
            </a:r>
            <a:endParaRPr lang="zh-TW" altLang="en-US" sz="2400" dirty="0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FE8A2A24-C806-45B2-8892-3C906FB2CC56}"/>
              </a:ext>
            </a:extLst>
          </p:cNvPr>
          <p:cNvSpPr txBox="1"/>
          <p:nvPr/>
        </p:nvSpPr>
        <p:spPr>
          <a:xfrm>
            <a:off x="2125683" y="5783569"/>
            <a:ext cx="66383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/>
              <a:t>(c) 55 mi/</a:t>
            </a:r>
            <a:r>
              <a:rPr lang="en-US" altLang="zh-TW" sz="3200" dirty="0" err="1"/>
              <a:t>hr</a:t>
            </a:r>
            <a:r>
              <a:rPr lang="en-US" altLang="zh-TW" sz="3200" dirty="0"/>
              <a:t> = 55 x 1.61 = 88.56 km/</a:t>
            </a:r>
            <a:r>
              <a:rPr lang="en-US" altLang="zh-TW" sz="3200" dirty="0" err="1"/>
              <a:t>hr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2707159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53244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2553BF28-7B02-466C-B3E6-88F2692DEF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461" y="1578132"/>
            <a:ext cx="6362444" cy="5080436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D9859AE4-9698-43AD-A7F3-802621B410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959" y="178131"/>
            <a:ext cx="10628571" cy="1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3695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C553595A-1862-47E1-8CF3-864D551F42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951" y="237711"/>
            <a:ext cx="10933333" cy="1276190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65E6DF29-D10E-4DC2-9F12-0CE37DBB8B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427" y="1831942"/>
            <a:ext cx="11024380" cy="935007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72230B52-91FF-4D44-8EDF-6FBEEAD07D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427" y="3084990"/>
            <a:ext cx="10876190" cy="1380952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5E51CBED-86E2-40C2-AB86-BF905ACE0F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4779" y="4504921"/>
            <a:ext cx="4727239" cy="540225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61C60EFB-1395-4ED0-A526-B0D31BE23D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4780" y="5035574"/>
            <a:ext cx="6810430" cy="1760734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92332A67-52A2-48E4-9779-DAF97BB357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46617" y="6076802"/>
            <a:ext cx="2421900" cy="38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460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A29B8515-14ED-47A4-B1B1-6E49D2A9F9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836" y="136110"/>
            <a:ext cx="2549100" cy="141900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47AE08CF-9859-45DC-B661-B0F610A8C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923" y="1614485"/>
            <a:ext cx="2702925" cy="513700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683AFD74-74CC-4A9A-BFD2-B8603ECCDD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4165" y="302249"/>
            <a:ext cx="3823650" cy="6253501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5548D244-4177-4264-894D-48FE310936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0797" y="4328030"/>
            <a:ext cx="3428100" cy="43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3502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8DC156CD-0510-4B51-A331-75718B570B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502" y="211078"/>
            <a:ext cx="10790476" cy="1685714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3DF7656A-5830-4EC8-A864-3795C007B2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502" y="2057426"/>
            <a:ext cx="3229200" cy="98560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1815B2EF-29E4-401A-8DF0-AA6E2E7093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7977" y="2264626"/>
            <a:ext cx="5651100" cy="57120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3C3241AA-9548-4922-BF60-FAF5516DC8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795" y="3200691"/>
            <a:ext cx="7086300" cy="53760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086658A3-A1FA-4C82-A80C-22DCA42FEF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8424" y="4022175"/>
            <a:ext cx="8113127" cy="1434262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E1702C22-BB98-40AE-B0D2-4DBD2CD3EA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2038" y="5311519"/>
            <a:ext cx="8595095" cy="1374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0343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E0CFF95-AD7E-4F5D-BF72-5A797FA03C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597" y="163517"/>
            <a:ext cx="10714286" cy="1733333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32366E1C-0F3E-47B0-8A03-70190DB8FA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6908" y="1914175"/>
            <a:ext cx="8804884" cy="309229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6EEDAB13-B41E-45F4-8033-7378F600A0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312" y="5007033"/>
            <a:ext cx="10628571" cy="695238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F8E72B53-FF2E-4E41-A0E5-6BA6A891CB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1387" y="5451388"/>
            <a:ext cx="5692779" cy="12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4310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17623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97999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36882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95354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16219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14043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95683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4580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0AC092A4-E794-4BED-95C4-AA10343F9A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1946" y="711185"/>
            <a:ext cx="8504326" cy="638000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4AEBD087-80DC-4FA2-845C-8273AEDC63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4908" y="2195601"/>
            <a:ext cx="8438401" cy="63800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F588F2AC-2CF6-4CC8-94CF-8970AD7825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7428" y="6071229"/>
            <a:ext cx="4323745" cy="48395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7D677D10-057D-4F05-BA14-24F4F9412692}"/>
              </a:ext>
            </a:extLst>
          </p:cNvPr>
          <p:cNvSpPr/>
          <p:nvPr/>
        </p:nvSpPr>
        <p:spPr>
          <a:xfrm>
            <a:off x="1175657" y="3497861"/>
            <a:ext cx="79683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dirty="0">
                <a:latin typeface="TimesTen-Roman"/>
              </a:rPr>
              <a:t>The SI standard of mass is a platinum–iridium cylinder kept at the International Bureau of Weights and Measures near Paris and assigned, by international agreement, a mass of 1 kilogram.</a:t>
            </a:r>
            <a:endParaRPr lang="zh-TW" altLang="en-US" sz="2400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F18CD87F-1BD9-4817-A6B9-E521A0A042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39003" y="3127151"/>
            <a:ext cx="2789784" cy="3142078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702704FF-1832-4F6E-BF4C-623061AAAD2F}"/>
              </a:ext>
            </a:extLst>
          </p:cNvPr>
          <p:cNvSpPr txBox="1"/>
          <p:nvPr/>
        </p:nvSpPr>
        <p:spPr>
          <a:xfrm>
            <a:off x="1294908" y="5039284"/>
            <a:ext cx="76472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/>
              <a:t>It is the carbon-12 atom, which, by international agreement, has been assigned a mass of 12 </a:t>
            </a:r>
            <a:r>
              <a:rPr lang="en-US" altLang="zh-TW" sz="2400" b="1" dirty="0"/>
              <a:t>atomic mass units </a:t>
            </a:r>
            <a:r>
              <a:rPr lang="en-US" altLang="zh-TW" sz="2400" dirty="0"/>
              <a:t>(u).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16367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10937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084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23285372-63F8-42EB-BC80-A66A40488E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6512" y="384750"/>
            <a:ext cx="3757725" cy="6088500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F674AF4A-6A1E-413B-A91D-71E5FACA86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776" y="384750"/>
            <a:ext cx="3823650" cy="6253501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6ADDBA5A-ABED-4A2C-9ADA-C175515194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2409" y="384750"/>
            <a:ext cx="4043401" cy="60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142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218E6EA-1AAA-4EE2-9680-43A59D27E2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78" y="321204"/>
            <a:ext cx="5933251" cy="3211378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78E71EB0-C036-496D-9DF7-0A8C4D349E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541" y="4110044"/>
            <a:ext cx="5933251" cy="182050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A4671944-B62B-4BA3-A425-6ADBD24D74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1418" y="231751"/>
            <a:ext cx="5835893" cy="1523456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2334C2E0-FEE9-4A98-8F6C-77E6D5E543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9743" y="2070967"/>
            <a:ext cx="1252575" cy="34100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C09E673F-55BC-437D-BC67-DA8BDA2DA2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09743" y="2701008"/>
            <a:ext cx="4702651" cy="37400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4A6C57FF-30CE-4310-BC0E-EDF3C2B365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5122" y="3468280"/>
            <a:ext cx="4680676" cy="1529000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D3492924-920A-4EB5-8A9A-359251052CA4}"/>
              </a:ext>
            </a:extLst>
          </p:cNvPr>
          <p:cNvSpPr/>
          <p:nvPr/>
        </p:nvSpPr>
        <p:spPr>
          <a:xfrm>
            <a:off x="6515591" y="5390552"/>
            <a:ext cx="497492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dirty="0">
                <a:latin typeface="TimesTen-Roman"/>
              </a:rPr>
              <a:t>To the nearest order of magnitude, the ball contains about 1000 km of string!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522466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3775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5DEE2ECA-73E0-4B95-A80E-5E0CE39D56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529" y="2674154"/>
            <a:ext cx="9848850" cy="2886075"/>
          </a:xfrm>
          <a:prstGeom prst="rect">
            <a:avLst/>
          </a:prstGeom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8BC49425-6DDE-4FAD-BCD8-487C6BBB5A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779" y="120012"/>
            <a:ext cx="11171428" cy="2342857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92B825BE-CD5D-4DBF-8F5F-63070941D5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2819" y="3232976"/>
            <a:ext cx="2609851" cy="548151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CE645ABA-4C36-454E-9324-DEADD82E3D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4092" y="4152127"/>
            <a:ext cx="1933575" cy="542925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7C916AEA-7701-475C-8433-CD9E5BE900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24717" y="5245450"/>
            <a:ext cx="2609850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115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444FE0C1-0799-4C27-AA7D-9A2FDE83FB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50" y="108602"/>
            <a:ext cx="11554691" cy="2332058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D9AF3097-6325-44B9-AC2B-0B243FE2ED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5025" y="2420562"/>
            <a:ext cx="8769025" cy="4328836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22A4BC09-F647-4119-B0A1-0D4FCF35F69C}"/>
              </a:ext>
            </a:extLst>
          </p:cNvPr>
          <p:cNvSpPr/>
          <p:nvPr/>
        </p:nvSpPr>
        <p:spPr>
          <a:xfrm>
            <a:off x="7488835" y="2255994"/>
            <a:ext cx="2260807" cy="461665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2400" b="0" i="0" dirty="0">
                <a:solidFill>
                  <a:srgbClr val="525252"/>
                </a:solidFill>
                <a:effectLst/>
                <a:latin typeface="helvetica neue"/>
              </a:rPr>
              <a:t>1 pica=1/6</a:t>
            </a:r>
            <a:r>
              <a:rPr lang="zh-TW" altLang="en-US" sz="2400" b="0" i="0" dirty="0">
                <a:solidFill>
                  <a:srgbClr val="525252"/>
                </a:solidFill>
                <a:effectLst/>
                <a:latin typeface="helvetica neue"/>
              </a:rPr>
              <a:t>英寸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5496599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246F3493-63ED-41AC-AED9-41861E1367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25" y="11875"/>
            <a:ext cx="11115304" cy="4389863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7C414311-C6DF-4484-B8C1-15C83492EF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5040" y="3891280"/>
            <a:ext cx="6064060" cy="2747026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1955108C-1F78-45B4-8E22-1CD41C4A6A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7070" y="6143216"/>
            <a:ext cx="3790476" cy="67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561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7846</TotalTime>
  <Words>292</Words>
  <Application>Microsoft Office PowerPoint</Application>
  <PresentationFormat>寬螢幕</PresentationFormat>
  <Paragraphs>18</Paragraphs>
  <Slides>31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31</vt:i4>
      </vt:variant>
    </vt:vector>
  </HeadingPairs>
  <TitlesOfParts>
    <vt:vector size="38" baseType="lpstr">
      <vt:lpstr>helvetica neue</vt:lpstr>
      <vt:lpstr>TimesTen-Roman</vt:lpstr>
      <vt:lpstr>微軟正黑體</vt:lpstr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陳永忠(ycchen)</dc:creator>
  <cp:lastModifiedBy>陳永忠(ycchen)</cp:lastModifiedBy>
  <cp:revision>23</cp:revision>
  <dcterms:created xsi:type="dcterms:W3CDTF">2020-07-03T01:02:43Z</dcterms:created>
  <dcterms:modified xsi:type="dcterms:W3CDTF">2020-07-08T13:52:12Z</dcterms:modified>
</cp:coreProperties>
</file>